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24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3/28/2020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3/28/2020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3/28/2020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3/28/2020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EG" sz="3200" dirty="0" smtClean="0"/>
              <a:t>الدبلوم المهنى </a:t>
            </a:r>
            <a:br>
              <a:rPr lang="ar-EG" sz="3200" dirty="0" smtClean="0"/>
            </a:br>
            <a:r>
              <a:rPr lang="ar-EG" sz="3200" dirty="0" smtClean="0"/>
              <a:t>شعبة تربية خاصة </a:t>
            </a:r>
            <a:br>
              <a:rPr lang="ar-EG" sz="3200" dirty="0" smtClean="0"/>
            </a:br>
            <a:r>
              <a:rPr lang="ar-EG" sz="3200" dirty="0" smtClean="0"/>
              <a:t>المحاضرة الرابعه من اسبوع الدراسة الحالية</a:t>
            </a:r>
            <a:endParaRPr lang="ar-EG" sz="3200" dirty="0"/>
          </a:p>
        </p:txBody>
      </p:sp>
      <p:sp>
        <p:nvSpPr>
          <p:cNvPr id="3" name="Subtitle 2"/>
          <p:cNvSpPr>
            <a:spLocks noGrp="1"/>
          </p:cNvSpPr>
          <p:nvPr>
            <p:ph type="subTitle" idx="1"/>
          </p:nvPr>
        </p:nvSpPr>
        <p:spPr/>
        <p:txBody>
          <a:bodyPr/>
          <a:lstStyle/>
          <a:p>
            <a:r>
              <a:rPr lang="ar-EG" dirty="0" smtClean="0"/>
              <a:t>عنوان المحاضرة «تابع صعوبات التعلم»</a:t>
            </a:r>
          </a:p>
          <a:p>
            <a:r>
              <a:rPr lang="ar-EG" dirty="0" smtClean="0"/>
              <a:t>د/رحاب يحيي</a:t>
            </a:r>
            <a:endParaRPr lang="ar-EG" dirty="0"/>
          </a:p>
        </p:txBody>
      </p:sp>
    </p:spTree>
    <p:extLst>
      <p:ext uri="{BB962C8B-B14F-4D97-AF65-F5344CB8AC3E}">
        <p14:creationId xmlns:p14="http://schemas.microsoft.com/office/powerpoint/2010/main" val="4177187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fontAlgn="base"/>
            <a:r>
              <a:rPr lang="ar-EG" sz="3200" b="1" dirty="0">
                <a:effectLst/>
              </a:rPr>
              <a:t>الخصائص العامة لذوي صعوبات التعلم</a:t>
            </a:r>
            <a:br>
              <a:rPr lang="ar-EG" sz="3200" b="1" dirty="0">
                <a:effectLst/>
              </a:rPr>
            </a:br>
            <a:r>
              <a:rPr lang="ar-EG" sz="3200" dirty="0"/>
              <a:t/>
            </a:r>
            <a:br>
              <a:rPr lang="ar-EG" sz="3200" dirty="0"/>
            </a:br>
            <a:endParaRPr lang="ar-EG" sz="3200" dirty="0"/>
          </a:p>
        </p:txBody>
      </p:sp>
      <p:sp>
        <p:nvSpPr>
          <p:cNvPr id="3" name="Content Placeholder 2"/>
          <p:cNvSpPr>
            <a:spLocks noGrp="1"/>
          </p:cNvSpPr>
          <p:nvPr>
            <p:ph idx="1"/>
          </p:nvPr>
        </p:nvSpPr>
        <p:spPr>
          <a:xfrm>
            <a:off x="457200" y="1219200"/>
            <a:ext cx="8229600" cy="5235608"/>
          </a:xfrm>
        </p:spPr>
        <p:txBody>
          <a:bodyPr>
            <a:normAutofit fontScale="92500" lnSpcReduction="20000"/>
          </a:bodyPr>
          <a:lstStyle/>
          <a:p>
            <a:r>
              <a:rPr lang="ar-EG" dirty="0"/>
              <a:t>التلاميذ الذين يعانون من صعوبات في التعلم ليسوا مجموعة متجانسة، وبالتالي فإن من الصعب الحديث عن مجموعة من الخصائص يتصف بها كل طالب يعاني من صعوبات التعلم. وعلى الرغم من محاولات تصنيف صعوبات التعلم إلى مجموعات فرعية سواء حسب درجة الشدة (شديدة، وبسيطة، ومتوسطة) أو طبيعة الصعوبة (صعوبات القراءة، وصعوبات الكتابة، وصعوبات الحساب، والصعوبات الخاصة بالانتباه، والصعوبات الخاصة بالذاكرة، والصعوبات الخاصة بالتفكير، والصعوبات الخاصة بالادراك… إلخ) فإنه يلاحظ درجة عالية من التنوع والاختلاف ضمن المجموعة الواحدة. وتتفق معظم المصادر على الخصائص التالية باعتبارها الاكثر شيوعا لذوي صعوبات التعلم</a:t>
            </a:r>
            <a:endParaRPr lang="ar-EG" dirty="0"/>
          </a:p>
        </p:txBody>
      </p:sp>
    </p:spTree>
    <p:extLst>
      <p:ext uri="{BB962C8B-B14F-4D97-AF65-F5344CB8AC3E}">
        <p14:creationId xmlns:p14="http://schemas.microsoft.com/office/powerpoint/2010/main" val="148056122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1</a:t>
            </a:r>
            <a:r>
              <a:rPr lang="ar-EG" dirty="0"/>
              <a:t> ـ الخصائص المعرفية:</a:t>
            </a:r>
            <a:br>
              <a:rPr lang="ar-EG" dirty="0"/>
            </a:br>
            <a:endParaRPr lang="ar-EG" dirty="0"/>
          </a:p>
        </p:txBody>
      </p:sp>
      <p:sp>
        <p:nvSpPr>
          <p:cNvPr id="3" name="Content Placeholder 2"/>
          <p:cNvSpPr>
            <a:spLocks noGrp="1"/>
          </p:cNvSpPr>
          <p:nvPr>
            <p:ph idx="1"/>
          </p:nvPr>
        </p:nvSpPr>
        <p:spPr>
          <a:xfrm>
            <a:off x="228600" y="1066800"/>
            <a:ext cx="8610600" cy="5943600"/>
          </a:xfrm>
        </p:spPr>
        <p:txBody>
          <a:bodyPr>
            <a:normAutofit fontScale="62500" lnSpcReduction="20000"/>
          </a:bodyPr>
          <a:lstStyle/>
          <a:p>
            <a:pPr fontAlgn="base"/>
            <a:r>
              <a:rPr lang="ar-EG" dirty="0" smtClean="0"/>
              <a:t>وتتمثل </a:t>
            </a:r>
            <a:r>
              <a:rPr lang="ar-EG" dirty="0"/>
              <a:t>في انخفاض التحصيل الواضح في واحدة أو أكثر من المهارات الاكاديمية الأساسية المتمثلة بالقراءة والكتابة والحساب. </a:t>
            </a:r>
            <a:endParaRPr lang="ar-EG" dirty="0" smtClean="0"/>
          </a:p>
          <a:p>
            <a:pPr fontAlgn="base"/>
            <a:r>
              <a:rPr lang="ar-EG" dirty="0" smtClean="0"/>
              <a:t>ومن </a:t>
            </a:r>
            <a:r>
              <a:rPr lang="ar-EG" dirty="0"/>
              <a:t>مظاهر الصعوبات الخاصة في القراءة ما يلي</a:t>
            </a:r>
            <a:r>
              <a:rPr lang="ar-EG" dirty="0" smtClean="0"/>
              <a:t>:</a:t>
            </a:r>
          </a:p>
          <a:p>
            <a:pPr marL="578358" indent="-514350" fontAlgn="base">
              <a:buFont typeface="+mj-lt"/>
              <a:buAutoNum type="arabicPeriod"/>
            </a:pPr>
            <a:r>
              <a:rPr lang="ar-EG" dirty="0"/>
              <a:t/>
            </a:r>
            <a:br>
              <a:rPr lang="ar-EG" dirty="0"/>
            </a:br>
            <a:r>
              <a:rPr lang="ar-EG" dirty="0"/>
              <a:t>حذف بعض الكلمات في الجملة المقروءة أو حذف جزء من الكلمة المقروءة.</a:t>
            </a:r>
          </a:p>
          <a:p>
            <a:pPr marL="578358" indent="-514350">
              <a:buFont typeface="+mj-lt"/>
              <a:buAutoNum type="arabicPeriod"/>
            </a:pPr>
            <a:r>
              <a:rPr lang="ar-EG" dirty="0"/>
              <a:t/>
            </a:r>
            <a:br>
              <a:rPr lang="ar-EG" dirty="0"/>
            </a:br>
            <a:r>
              <a:rPr lang="ar-EG" dirty="0"/>
              <a:t>إضافة بعض الكلمات إلى الجملة المقروءة أو إضافة المقاطع أو الاحرف إلى الكلمة المقروءة</a:t>
            </a:r>
            <a:r>
              <a:rPr lang="ar-EG" dirty="0" smtClean="0"/>
              <a:t>.</a:t>
            </a:r>
          </a:p>
          <a:p>
            <a:pPr marL="578358" indent="-514350">
              <a:buFont typeface="+mj-lt"/>
              <a:buAutoNum type="arabicPeriod"/>
            </a:pPr>
            <a:r>
              <a:rPr lang="ar-EG" dirty="0"/>
              <a:t/>
            </a:r>
            <a:br>
              <a:rPr lang="ar-EG" dirty="0"/>
            </a:br>
            <a:r>
              <a:rPr lang="ar-EG" dirty="0"/>
              <a:t>إبدال بعض الكلمات المقروءة في الجملة</a:t>
            </a:r>
            <a:r>
              <a:rPr lang="ar-EG" dirty="0" smtClean="0"/>
              <a:t>.</a:t>
            </a:r>
          </a:p>
          <a:p>
            <a:pPr marL="578358" indent="-514350">
              <a:buFont typeface="+mj-lt"/>
              <a:buAutoNum type="arabicPeriod"/>
            </a:pPr>
            <a:r>
              <a:rPr lang="ar-EG" dirty="0"/>
              <a:t/>
            </a:r>
            <a:br>
              <a:rPr lang="ar-EG" dirty="0"/>
            </a:br>
            <a:r>
              <a:rPr lang="ar-EG" dirty="0"/>
              <a:t>إعادة قراءة بعض الكلمات أكثر من مرة</a:t>
            </a:r>
            <a:r>
              <a:rPr lang="ar-EG" dirty="0" smtClean="0"/>
              <a:t>.</a:t>
            </a:r>
          </a:p>
          <a:p>
            <a:pPr marL="578358" indent="-514350">
              <a:buFont typeface="+mj-lt"/>
              <a:buAutoNum type="arabicPeriod"/>
            </a:pPr>
            <a:r>
              <a:rPr lang="ar-EG" dirty="0"/>
              <a:t/>
            </a:r>
            <a:br>
              <a:rPr lang="ar-EG" dirty="0"/>
            </a:br>
            <a:r>
              <a:rPr lang="ar-EG" dirty="0"/>
              <a:t>قلب وتبديل الاحرف وقراءة الكلمة بطريقة عكسية</a:t>
            </a:r>
            <a:r>
              <a:rPr lang="ar-EG" dirty="0" smtClean="0"/>
              <a:t>.</a:t>
            </a:r>
          </a:p>
          <a:p>
            <a:pPr marL="578358" indent="-514350">
              <a:buFont typeface="+mj-lt"/>
              <a:buAutoNum type="arabicPeriod"/>
            </a:pPr>
            <a:r>
              <a:rPr lang="ar-EG" dirty="0"/>
              <a:t/>
            </a:r>
            <a:br>
              <a:rPr lang="ar-EG" dirty="0"/>
            </a:br>
            <a:r>
              <a:rPr lang="ar-EG" dirty="0"/>
              <a:t>صعوبة في التمييز بين الاحرف المتشابهة</a:t>
            </a:r>
            <a:r>
              <a:rPr lang="ar-EG" dirty="0" smtClean="0"/>
              <a:t>.</a:t>
            </a:r>
          </a:p>
          <a:p>
            <a:pPr marL="578358" indent="-514350">
              <a:buFont typeface="+mj-lt"/>
              <a:buAutoNum type="arabicPeriod"/>
            </a:pPr>
            <a:r>
              <a:rPr lang="ar-EG" dirty="0"/>
              <a:t/>
            </a:r>
            <a:br>
              <a:rPr lang="ar-EG" dirty="0"/>
            </a:br>
            <a:r>
              <a:rPr lang="ar-EG" dirty="0"/>
              <a:t>صعوبة في تتبع مكان الوصول في القراءة</a:t>
            </a:r>
            <a:r>
              <a:rPr lang="ar-EG" dirty="0" smtClean="0"/>
              <a:t>.</a:t>
            </a:r>
          </a:p>
          <a:p>
            <a:pPr marL="578358" indent="-514350">
              <a:buFont typeface="+mj-lt"/>
              <a:buAutoNum type="arabicPeriod"/>
            </a:pPr>
            <a:r>
              <a:rPr lang="ar-EG" dirty="0"/>
              <a:t/>
            </a:r>
            <a:br>
              <a:rPr lang="ar-EG" dirty="0"/>
            </a:br>
            <a:r>
              <a:rPr lang="ar-EG" dirty="0"/>
              <a:t>السرعة الكبيرة أو البطء المبالغ فيه في القراءة</a:t>
            </a:r>
            <a:r>
              <a:rPr lang="ar-EG" dirty="0" smtClean="0"/>
              <a:t>.</a:t>
            </a:r>
          </a:p>
          <a:p>
            <a:endParaRPr lang="ar-EG" dirty="0"/>
          </a:p>
        </p:txBody>
      </p:sp>
    </p:spTree>
    <p:extLst>
      <p:ext uri="{BB962C8B-B14F-4D97-AF65-F5344CB8AC3E}">
        <p14:creationId xmlns:p14="http://schemas.microsoft.com/office/powerpoint/2010/main" val="4257931502"/>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70000" lnSpcReduction="20000"/>
          </a:bodyPr>
          <a:lstStyle/>
          <a:p>
            <a:r>
              <a:rPr lang="ar-EG" dirty="0" smtClean="0"/>
              <a:t>مظاهر </a:t>
            </a:r>
            <a:r>
              <a:rPr lang="ar-EG" dirty="0"/>
              <a:t>الصعوبات الخاصة بالكتابة فتتمثل فيما يلي</a:t>
            </a:r>
            <a:r>
              <a:rPr lang="ar-EG" dirty="0" smtClean="0"/>
              <a:t>:</a:t>
            </a:r>
          </a:p>
          <a:p>
            <a:pPr marL="578358" indent="-514350">
              <a:buFont typeface="+mj-lt"/>
              <a:buAutoNum type="arabicPeriod"/>
            </a:pPr>
            <a:r>
              <a:rPr lang="ar-EG" dirty="0"/>
              <a:t/>
            </a:r>
            <a:br>
              <a:rPr lang="ar-EG" dirty="0"/>
            </a:br>
            <a:r>
              <a:rPr lang="ar-EG" dirty="0"/>
              <a:t>كتابة الجملة أو الكلمات أو الاحرف بطريقة معكوسة من اليسار إلى اليمين</a:t>
            </a:r>
            <a:r>
              <a:rPr lang="ar-EG" dirty="0" smtClean="0"/>
              <a:t>.</a:t>
            </a:r>
          </a:p>
          <a:p>
            <a:pPr marL="578358" indent="-514350">
              <a:buFont typeface="+mj-lt"/>
              <a:buAutoNum type="arabicPeriod"/>
            </a:pPr>
            <a:r>
              <a:rPr lang="ar-EG" dirty="0"/>
              <a:t/>
            </a:r>
            <a:br>
              <a:rPr lang="ar-EG" dirty="0"/>
            </a:br>
            <a:r>
              <a:rPr lang="ar-EG" dirty="0"/>
              <a:t>كتابة الكلمات أو الاحرف من اليسار إلى اليمين</a:t>
            </a:r>
            <a:r>
              <a:rPr lang="ar-EG" dirty="0" smtClean="0"/>
              <a:t>.</a:t>
            </a:r>
          </a:p>
          <a:p>
            <a:pPr marL="578358" indent="-514350">
              <a:buFont typeface="+mj-lt"/>
              <a:buAutoNum type="arabicPeriod"/>
            </a:pPr>
            <a:r>
              <a:rPr lang="ar-EG" dirty="0"/>
              <a:t/>
            </a:r>
            <a:br>
              <a:rPr lang="ar-EG" dirty="0"/>
            </a:br>
            <a:r>
              <a:rPr lang="ar-EG" dirty="0"/>
              <a:t>كتابة أحرف الكلمات بترتيب غير صحيح حتى عند نسخها</a:t>
            </a:r>
            <a:r>
              <a:rPr lang="ar-EG" dirty="0" smtClean="0"/>
              <a:t>.</a:t>
            </a:r>
          </a:p>
          <a:p>
            <a:pPr marL="578358" indent="-514350">
              <a:buFont typeface="+mj-lt"/>
              <a:buAutoNum type="arabicPeriod"/>
            </a:pPr>
            <a:r>
              <a:rPr lang="ar-EG" dirty="0"/>
              <a:t/>
            </a:r>
            <a:br>
              <a:rPr lang="ar-EG" dirty="0"/>
            </a:br>
            <a:r>
              <a:rPr lang="ar-EG" dirty="0"/>
              <a:t>الخلط في الكتابة بين الاحرف المتشابهة</a:t>
            </a:r>
            <a:r>
              <a:rPr lang="ar-EG" dirty="0" smtClean="0"/>
              <a:t>.</a:t>
            </a:r>
          </a:p>
          <a:p>
            <a:pPr marL="578358" indent="-514350">
              <a:buFont typeface="+mj-lt"/>
              <a:buAutoNum type="arabicPeriod"/>
            </a:pPr>
            <a:r>
              <a:rPr lang="ar-EG" dirty="0"/>
              <a:t/>
            </a:r>
            <a:br>
              <a:rPr lang="ar-EG" dirty="0"/>
            </a:br>
            <a:r>
              <a:rPr lang="ar-EG" dirty="0"/>
              <a:t>عدم الالتزام بالكتابة على الخط بشكل مستقيم وتشتت الخط وعدم تجانسه في الحجم والشكل</a:t>
            </a:r>
            <a:r>
              <a:rPr lang="ar-EG" dirty="0" smtClean="0"/>
              <a:t>.</a:t>
            </a:r>
          </a:p>
          <a:p>
            <a:pPr marL="578358" indent="-514350">
              <a:buFont typeface="+mj-lt"/>
              <a:buAutoNum type="arabicPeriod"/>
            </a:pPr>
            <a:r>
              <a:rPr lang="ar-EG" dirty="0" smtClean="0"/>
              <a:t>.</a:t>
            </a:r>
            <a:r>
              <a:rPr lang="ar-EG" dirty="0"/>
              <a:t/>
            </a:r>
            <a:br>
              <a:rPr lang="ar-EG" dirty="0"/>
            </a:br>
            <a:endParaRPr lang="ar-EG" dirty="0"/>
          </a:p>
        </p:txBody>
      </p:sp>
    </p:spTree>
    <p:extLst>
      <p:ext uri="{BB962C8B-B14F-4D97-AF65-F5344CB8AC3E}">
        <p14:creationId xmlns:p14="http://schemas.microsoft.com/office/powerpoint/2010/main" val="3558840214"/>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382000" cy="6454808"/>
          </a:xfrm>
        </p:spPr>
        <p:txBody>
          <a:bodyPr>
            <a:normAutofit fontScale="77500" lnSpcReduction="20000"/>
          </a:bodyPr>
          <a:lstStyle/>
          <a:p>
            <a:r>
              <a:rPr lang="ar-EG" dirty="0"/>
              <a:t/>
            </a:r>
            <a:br>
              <a:rPr lang="ar-EG" dirty="0"/>
            </a:br>
            <a:r>
              <a:rPr lang="ar-EG" dirty="0"/>
              <a:t>أما مظاهر الصعوبات الخاصة بالحساب فتتركز حول الارتباك في تمييز الاتجاهات وتشمل</a:t>
            </a:r>
            <a:r>
              <a:rPr lang="ar-EG" dirty="0" smtClean="0"/>
              <a:t>:</a:t>
            </a:r>
          </a:p>
          <a:p>
            <a:pPr marL="578358" indent="-514350">
              <a:buFont typeface="+mj-lt"/>
              <a:buAutoNum type="arabicPeriod"/>
            </a:pPr>
            <a:r>
              <a:rPr lang="ar-EG" dirty="0"/>
              <a:t/>
            </a:r>
            <a:br>
              <a:rPr lang="ar-EG" dirty="0"/>
            </a:br>
            <a:r>
              <a:rPr lang="ar-EG" dirty="0"/>
              <a:t>الخلط وعدم معرفة العلاقة بين الرقم والرمز الذي يدل عليه أثناء الكتابة عند سماع صوت </a:t>
            </a:r>
            <a:r>
              <a:rPr lang="ar-EG" dirty="0" smtClean="0"/>
              <a:t>الرقم</a:t>
            </a:r>
          </a:p>
          <a:p>
            <a:pPr marL="578358" indent="-514350">
              <a:buFont typeface="+mj-lt"/>
              <a:buAutoNum type="arabicPeriod"/>
            </a:pPr>
            <a:endParaRPr lang="ar-EG" dirty="0" smtClean="0"/>
          </a:p>
          <a:p>
            <a:pPr marL="578358" indent="-514350">
              <a:buFont typeface="+mj-lt"/>
              <a:buAutoNum type="arabicPeriod"/>
            </a:pPr>
            <a:r>
              <a:rPr lang="ar-EG" dirty="0"/>
              <a:t>الصعوبة في التمييز بين الارقام ذات الاتجاهات المتعاكسة</a:t>
            </a:r>
            <a:r>
              <a:rPr lang="ar-EG" dirty="0" smtClean="0"/>
              <a:t>.</a:t>
            </a:r>
          </a:p>
          <a:p>
            <a:pPr marL="578358" indent="-514350">
              <a:buFont typeface="+mj-lt"/>
              <a:buAutoNum type="arabicPeriod"/>
            </a:pPr>
            <a:r>
              <a:rPr lang="ar-EG" dirty="0"/>
              <a:t/>
            </a:r>
            <a:br>
              <a:rPr lang="ar-EG" dirty="0"/>
            </a:br>
            <a:r>
              <a:rPr lang="ar-EG" dirty="0"/>
              <a:t>عكس الارقام الموجودة في الخانات المختلفة</a:t>
            </a:r>
            <a:r>
              <a:rPr lang="ar-EG" dirty="0" smtClean="0"/>
              <a:t>.</a:t>
            </a:r>
          </a:p>
          <a:p>
            <a:pPr marL="578358" indent="-514350">
              <a:buFont typeface="+mj-lt"/>
              <a:buAutoNum type="arabicPeriod"/>
            </a:pPr>
            <a:r>
              <a:rPr lang="ar-EG" dirty="0"/>
              <a:t/>
            </a:r>
            <a:br>
              <a:rPr lang="ar-EG" dirty="0"/>
            </a:br>
            <a:r>
              <a:rPr lang="ar-EG" dirty="0"/>
              <a:t>صعوبة في استيعاب المفاهيم الخاصة الاساسية في الحساب كالجمع والطرح والضرب والقسمة</a:t>
            </a:r>
            <a:r>
              <a:rPr lang="ar-EG" dirty="0" smtClean="0"/>
              <a:t>.</a:t>
            </a:r>
          </a:p>
          <a:p>
            <a:pPr marL="578358" indent="-514350">
              <a:buFont typeface="+mj-lt"/>
              <a:buAutoNum type="arabicPeriod"/>
            </a:pPr>
            <a:r>
              <a:rPr lang="ar-EG" dirty="0"/>
              <a:t/>
            </a:r>
            <a:br>
              <a:rPr lang="ar-EG" dirty="0"/>
            </a:br>
            <a:r>
              <a:rPr lang="ar-EG" dirty="0"/>
              <a:t>القيام بإجراء أكثر من عملية كالجمع والطرح في مسألة واحدة مع أن المطلوب هو الجمع فقط مثلا</a:t>
            </a:r>
            <a:r>
              <a:rPr lang="ar-EG" dirty="0" smtClean="0"/>
              <a:t>.</a:t>
            </a:r>
          </a:p>
          <a:p>
            <a:pPr marL="578358" indent="-514350">
              <a:buFont typeface="+mj-lt"/>
              <a:buAutoNum type="arabicPeriod"/>
            </a:pPr>
            <a:r>
              <a:rPr lang="ar-EG" dirty="0"/>
              <a:t/>
            </a:r>
            <a:br>
              <a:rPr lang="ar-EG" dirty="0"/>
            </a:br>
            <a:r>
              <a:rPr lang="ar-EG" dirty="0"/>
              <a:t>الحاجة إلى وقت كبير لتنظيم الافكار</a:t>
            </a:r>
            <a:r>
              <a:rPr lang="ar-EG" dirty="0" smtClean="0"/>
              <a:t>.</a:t>
            </a:r>
          </a:p>
          <a:p>
            <a:pPr marL="578358" indent="-514350">
              <a:buFont typeface="+mj-lt"/>
              <a:buAutoNum type="arabicPeriod"/>
            </a:pPr>
            <a:r>
              <a:rPr lang="ar-EG" dirty="0"/>
              <a:t/>
            </a:r>
            <a:br>
              <a:rPr lang="ar-EG" dirty="0"/>
            </a:br>
            <a:r>
              <a:rPr lang="ar-EG" dirty="0"/>
              <a:t>ضعف القدرة على التجريد.</a:t>
            </a:r>
            <a:endParaRPr lang="ar-EG" dirty="0"/>
          </a:p>
        </p:txBody>
      </p:sp>
    </p:spTree>
    <p:extLst>
      <p:ext uri="{BB962C8B-B14F-4D97-AF65-F5344CB8AC3E}">
        <p14:creationId xmlns:p14="http://schemas.microsoft.com/office/powerpoint/2010/main" val="121450238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150008"/>
          </a:xfrm>
        </p:spPr>
        <p:txBody>
          <a:bodyPr>
            <a:normAutofit fontScale="92500" lnSpcReduction="20000"/>
          </a:bodyPr>
          <a:lstStyle/>
          <a:p>
            <a:pPr fontAlgn="base"/>
            <a:r>
              <a:rPr lang="ar-EG" dirty="0"/>
              <a:t>2 ـ الخصائص اللغوية:</a:t>
            </a:r>
          </a:p>
          <a:p>
            <a:pPr fontAlgn="base"/>
            <a:r>
              <a:rPr lang="ar-EG" dirty="0"/>
              <a:t>يمكن أن تظهر لمن لديهم صعوبات تعلم مشكلات في كل من اللغة الاستقبالية واللغة التعبيرية. ويقصد باللغة الاستقبالية القدرة على استقبال وفهم اللغة. أما اللغة التعبيرة فهي القدرة على أن يعبر الفرد عن نفسه لفظياً.</a:t>
            </a:r>
          </a:p>
          <a:p>
            <a:pPr fontAlgn="base"/>
            <a:r>
              <a:rPr lang="ar-EG" dirty="0"/>
              <a:t>3 ـ الخصائص الحركية:</a:t>
            </a:r>
          </a:p>
          <a:p>
            <a:pPr fontAlgn="base"/>
            <a:r>
              <a:rPr lang="ar-EG" dirty="0"/>
              <a:t>يظهر الأطفال ممن لديهم صعوبات في التعلم مشكلات في الجانب الحركي في كل من الحركات الكبيرة والحركات الدقيقة وفي مهارات الإدراك الحركي.</a:t>
            </a:r>
          </a:p>
          <a:p>
            <a:pPr fontAlgn="base"/>
            <a:r>
              <a:rPr lang="ar-EG" dirty="0"/>
              <a:t>ومن أهم المشكلات الحركية الكبيرة التي يمكن أن تلاحظ لدى هؤلاء الاطفال هي مشكلات التوازن العام، وتظهر على شكل مشكلات في المشي والحجل والرمي والإمساك أو القفز أو مشي التوازن. أما مشكلات الحركات الدقيقة فتظهر على شكل ضعف في الرسم والكتابة واستخدام المقص.</a:t>
            </a:r>
          </a:p>
          <a:p>
            <a:endParaRPr lang="ar-EG" dirty="0"/>
          </a:p>
        </p:txBody>
      </p:sp>
    </p:spTree>
    <p:extLst>
      <p:ext uri="{BB962C8B-B14F-4D97-AF65-F5344CB8AC3E}">
        <p14:creationId xmlns:p14="http://schemas.microsoft.com/office/powerpoint/2010/main" val="38949379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10000"/>
          </a:bodyPr>
          <a:lstStyle/>
          <a:p>
            <a:pPr fontAlgn="base"/>
            <a:r>
              <a:rPr lang="ar-EG" dirty="0"/>
              <a:t>4 ـ الخصائص الاجتماعية والسلوكية:</a:t>
            </a:r>
          </a:p>
          <a:p>
            <a:pPr fontAlgn="base"/>
            <a:r>
              <a:rPr lang="ar-EG" dirty="0"/>
              <a:t>يظهر الاطفال من ذوي صعوبات التعلم مشكلات اجتماعية وسلوكية تميزهم عن غيرهم ومن أهم هذه المشكلات:</a:t>
            </a:r>
            <a:br>
              <a:rPr lang="ar-EG" dirty="0"/>
            </a:br>
            <a:r>
              <a:rPr lang="ar-EG" dirty="0"/>
              <a:t>النشاط الحركي الزائد</a:t>
            </a:r>
            <a:br>
              <a:rPr lang="ar-EG" dirty="0"/>
            </a:br>
            <a:r>
              <a:rPr lang="ar-EG" dirty="0"/>
              <a:t>التغيرات الانفعالية السريعة</a:t>
            </a:r>
            <a:br>
              <a:rPr lang="ar-EG" dirty="0"/>
            </a:br>
            <a:r>
              <a:rPr lang="ar-EG" dirty="0"/>
              <a:t>القهرية أو عدم الضبط</a:t>
            </a:r>
            <a:br>
              <a:rPr lang="ar-EG" dirty="0"/>
            </a:br>
            <a:r>
              <a:rPr lang="ar-EG" dirty="0"/>
              <a:t>تكرار غير مناسب لسلوك ما</a:t>
            </a:r>
            <a:br>
              <a:rPr lang="ar-EG" dirty="0"/>
            </a:br>
            <a:r>
              <a:rPr lang="ar-EG" dirty="0"/>
              <a:t>الانسحاب الاجتماعي</a:t>
            </a:r>
            <a:br>
              <a:rPr lang="ar-EG" dirty="0"/>
            </a:br>
            <a:r>
              <a:rPr lang="ar-EG" dirty="0"/>
              <a:t>سلوك غير اجتماعي</a:t>
            </a:r>
            <a:br>
              <a:rPr lang="ar-EG" dirty="0"/>
            </a:br>
            <a:r>
              <a:rPr lang="ar-EG" dirty="0"/>
              <a:t>سلوك غير ثابت</a:t>
            </a:r>
          </a:p>
          <a:p>
            <a:endParaRPr lang="ar-EG" dirty="0"/>
          </a:p>
        </p:txBody>
      </p:sp>
    </p:spTree>
    <p:extLst>
      <p:ext uri="{BB962C8B-B14F-4D97-AF65-F5344CB8AC3E}">
        <p14:creationId xmlns:p14="http://schemas.microsoft.com/office/powerpoint/2010/main" val="93095687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2800" dirty="0">
                <a:effectLst/>
              </a:rPr>
              <a:t>ضافة إلى الخصائص السابقة المميزة لفئة ذوي صعوبات التعلم، فإنهم أيضا يعانون من بعض الصعوبات والمشكلات التي يمكن تلخيصها في النقاط التالية</a:t>
            </a:r>
            <a:endParaRPr lang="ar-EG" sz="2800" dirty="0"/>
          </a:p>
        </p:txBody>
      </p:sp>
      <p:sp>
        <p:nvSpPr>
          <p:cNvPr id="3" name="Content Placeholder 2"/>
          <p:cNvSpPr>
            <a:spLocks noGrp="1"/>
          </p:cNvSpPr>
          <p:nvPr>
            <p:ph idx="1"/>
          </p:nvPr>
        </p:nvSpPr>
        <p:spPr/>
        <p:txBody>
          <a:bodyPr>
            <a:normAutofit fontScale="70000" lnSpcReduction="20000"/>
          </a:bodyPr>
          <a:lstStyle/>
          <a:p>
            <a:pPr fontAlgn="base"/>
            <a:r>
              <a:rPr lang="ar-EG" dirty="0"/>
              <a:t>1 ـ اضطرابات في الانتباه:</a:t>
            </a:r>
            <a:br>
              <a:rPr lang="ar-EG" dirty="0"/>
            </a:br>
            <a:r>
              <a:rPr lang="ar-EG" dirty="0"/>
              <a:t>وتتمثل في ضعف القدرة على التركيز والقابلية العالية للتشتت وضعف المثابرة على أداء النشاط وصعوبة نقل الانتباه من مثير إلى آخر.</a:t>
            </a:r>
          </a:p>
          <a:p>
            <a:pPr fontAlgn="base"/>
            <a:r>
              <a:rPr lang="ar-EG" dirty="0"/>
              <a:t>2 ـ الاندفاعية:</a:t>
            </a:r>
            <a:br>
              <a:rPr lang="ar-EG" dirty="0"/>
            </a:br>
            <a:r>
              <a:rPr lang="ar-EG" dirty="0"/>
              <a:t>وتشير إلى التسرع في السلوك دون التفكير بنتائجه. وتعكس هذه الصفة ضعف التنظيم والتخطيط لمواجهة المواقف أو المشكلات.</a:t>
            </a:r>
          </a:p>
          <a:p>
            <a:pPr fontAlgn="base"/>
            <a:r>
              <a:rPr lang="ar-EG" dirty="0"/>
              <a:t>3 ـ اضطربات في الذاكرة والتفكير:</a:t>
            </a:r>
            <a:br>
              <a:rPr lang="ar-EG" dirty="0"/>
            </a:br>
            <a:r>
              <a:rPr lang="ar-EG" dirty="0"/>
              <a:t>وتتمثل في الضعف في كل من الذاكرة السمعية والبصرية وصعوبة في استدعاء الخبرات المتعلمة وصعوبات تعلم المفاهيم المجردة.</a:t>
            </a:r>
          </a:p>
          <a:p>
            <a:pPr fontAlgn="base"/>
            <a:r>
              <a:rPr lang="ar-EG" dirty="0"/>
              <a:t>4 ـ صعوبات في الادراك:</a:t>
            </a:r>
            <a:br>
              <a:rPr lang="ar-EG" dirty="0"/>
            </a:br>
            <a:r>
              <a:rPr lang="ar-EG" dirty="0"/>
              <a:t>وترتبط هذه الصعوبات بالمشكلات في مجال الادراك السمعي والبصري وفهم استيعاب المعلومات التي يحصلون عليها من خلال حواسهم المختلفة.</a:t>
            </a:r>
          </a:p>
          <a:p>
            <a:pPr fontAlgn="base"/>
            <a:r>
              <a:rPr lang="ar-EG" dirty="0"/>
              <a:t>5 ـ دلالات عصبية وظيفية:</a:t>
            </a:r>
            <a:br>
              <a:rPr lang="ar-EG" dirty="0"/>
            </a:br>
            <a:r>
              <a:rPr lang="ar-EG" dirty="0"/>
              <a:t>وتتمثل في بعض المؤشرات على الاضطرابات الوظيفية في الجهاز العصبي.</a:t>
            </a:r>
          </a:p>
          <a:p>
            <a:endParaRPr lang="ar-EG" dirty="0"/>
          </a:p>
        </p:txBody>
      </p:sp>
    </p:spTree>
    <p:extLst>
      <p:ext uri="{BB962C8B-B14F-4D97-AF65-F5344CB8AC3E}">
        <p14:creationId xmlns:p14="http://schemas.microsoft.com/office/powerpoint/2010/main" val="301154739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TotalTime>
  <Words>325</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Verve</vt:lpstr>
      <vt:lpstr>الدبلوم المهنى  شعبة تربية خاصة  المحاضرة الرابعه من اسبوع الدراسة الحالية</vt:lpstr>
      <vt:lpstr>الخصائص العامة لذوي صعوبات التعلم  </vt:lpstr>
      <vt:lpstr>1 ـ الخصائص المعرفية: </vt:lpstr>
      <vt:lpstr>PowerPoint Presentation</vt:lpstr>
      <vt:lpstr>PowerPoint Presentation</vt:lpstr>
      <vt:lpstr>PowerPoint Presentation</vt:lpstr>
      <vt:lpstr>PowerPoint Presentation</vt:lpstr>
      <vt:lpstr>ضافة إلى الخصائص السابقة المميزة لفئة ذوي صعوبات التعلم، فإنهم أيضا يعانون من بعض الصعوبات والمشكلات التي يمكن تلخيصها في النقاط التالية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الدبلوم المهنى  شعبة تربية خاصة  المحاضرة الرابعه من اسبوع الدراسة الحالية</dc:title>
  <dc:creator>etc</dc:creator>
  <cp:lastModifiedBy>etc</cp:lastModifiedBy>
  <cp:revision>4</cp:revision>
  <dcterms:created xsi:type="dcterms:W3CDTF">2006-08-16T00:00:00Z</dcterms:created>
  <dcterms:modified xsi:type="dcterms:W3CDTF">2020-03-28T20:26:52Z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